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7" r:id="rId2"/>
    <p:sldId id="258" r:id="rId3"/>
    <p:sldId id="259" r:id="rId4"/>
    <p:sldId id="260" r:id="rId5"/>
    <p:sldId id="262" r:id="rId6"/>
    <p:sldId id="263" r:id="rId7"/>
    <p:sldId id="271" r:id="rId8"/>
    <p:sldId id="275" r:id="rId9"/>
    <p:sldId id="264" r:id="rId10"/>
    <p:sldId id="26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589EE-79AA-4324-9BEC-564FAA20BA6F}" v="1" dt="2023-06-14T16:10:50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40" autoAdjust="0"/>
  </p:normalViewPr>
  <p:slideViewPr>
    <p:cSldViewPr>
      <p:cViewPr varScale="1">
        <p:scale>
          <a:sx n="100" d="100"/>
          <a:sy n="100" d="100"/>
        </p:scale>
        <p:origin x="861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Kleinschmidt" userId="S::jennifer.kleinschmidt@slrrs.de::fc39830c-2702-4424-895e-0c34fca54221" providerId="AD" clId="Web-{03E589EE-79AA-4324-9BEC-564FAA20BA6F}"/>
    <pc:docChg chg="modSld">
      <pc:chgData name="Jennifer Kleinschmidt" userId="S::jennifer.kleinschmidt@slrrs.de::fc39830c-2702-4424-895e-0c34fca54221" providerId="AD" clId="Web-{03E589EE-79AA-4324-9BEC-564FAA20BA6F}" dt="2023-06-14T16:10:50.283" v="0"/>
      <pc:docMkLst>
        <pc:docMk/>
      </pc:docMkLst>
      <pc:sldChg chg="delSp">
        <pc:chgData name="Jennifer Kleinschmidt" userId="S::jennifer.kleinschmidt@slrrs.de::fc39830c-2702-4424-895e-0c34fca54221" providerId="AD" clId="Web-{03E589EE-79AA-4324-9BEC-564FAA20BA6F}" dt="2023-06-14T16:10:50.283" v="0"/>
        <pc:sldMkLst>
          <pc:docMk/>
          <pc:sldMk cId="2499595082" sldId="277"/>
        </pc:sldMkLst>
        <pc:spChg chg="del">
          <ac:chgData name="Jennifer Kleinschmidt" userId="S::jennifer.kleinschmidt@slrrs.de::fc39830c-2702-4424-895e-0c34fca54221" providerId="AD" clId="Web-{03E589EE-79AA-4324-9BEC-564FAA20BA6F}" dt="2023-06-14T16:10:50.283" v="0"/>
          <ac:spMkLst>
            <pc:docMk/>
            <pc:sldMk cId="2499595082" sldId="277"/>
            <ac:spMk id="2" creationId="{6F9E3BA1-9891-483F-8872-AC637864BC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56A837-2DE1-4D5B-B6E1-66EC6A174827}" type="datetimeFigureOut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35B419-CFF8-49B7-A9A8-180DEF279F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17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ieren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ihand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87A75B-C469-400B-A432-39B8DAE5B0D9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4D6640-50F6-4455-8575-7EBE1377A7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BFD0-29C1-4DCA-BBD7-FDD67DDC16A7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7832-C9C1-4A7D-B9DF-399A066626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18F9-2EE9-4A74-860E-25C44EC6D560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F378-4A49-4E72-9F5F-112AA0D9B1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67D2-8A4D-4EB4-AB6A-4AFB712A9AB8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8ED7-397A-4DBB-AB22-C86FBD2A3E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ingekerbter Richtungspfeil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67BB80-EF89-47DB-B438-E0BEC2C3E198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647D6-33BD-41D6-A8F7-15A11CEB9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58FEB-4115-4B5C-AE3A-53584011C988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0051D-89C7-40C2-B1A0-7431FACBE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FAE26-1600-427F-A17E-D56331A1789F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A051F3-2F6B-4352-B612-309CB76BE4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649286-BD50-4E4E-9F00-26B43F665785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9DA7B-8C3D-47D9-BA6F-561BC6DA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AD09-CA7F-49DE-829E-E1390917F5BC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F9F7-12BE-4381-A1B3-504C156DF2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C5E520-FA60-4E6D-AD42-52A965916823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D45299-1166-48AB-AC17-6EA2AA56D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ihand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ingekerbter Richtungspfeil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52C867-0778-4EA8-886E-F9186E70909E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429C7E-BBD6-447D-98BF-DBA3BF73BC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33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2778B15-7212-492B-AB23-84B91B4F6648}" type="datetime1">
              <a:rPr lang="de-DE"/>
              <a:pPr>
                <a:defRPr/>
              </a:pPr>
              <a:t>14.06.2023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CE274B-F79E-4019-BD3C-491CE3AF45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svg"/><Relationship Id="rId7" Type="http://schemas.openxmlformats.org/officeDocument/2006/relationships/image" Target="../media/image35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svg"/><Relationship Id="rId5" Type="http://schemas.openxmlformats.org/officeDocument/2006/relationships/image" Target="../media/image33.sv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Relationship Id="rId9" Type="http://schemas.openxmlformats.org/officeDocument/2006/relationships/image" Target="../media/image4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C06FB0A-3881-4FCC-921E-EA9C3214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FF9F7-12BE-4381-A1B3-504C156DF25B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E77C012-991E-469B-BE49-D4D7A3F69FF5}"/>
              </a:ext>
            </a:extLst>
          </p:cNvPr>
          <p:cNvSpPr txBox="1"/>
          <p:nvPr/>
        </p:nvSpPr>
        <p:spPr>
          <a:xfrm>
            <a:off x="611560" y="1772816"/>
            <a:ext cx="83235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FF0000"/>
                </a:solidFill>
              </a:rPr>
              <a:t>	</a:t>
            </a:r>
            <a:r>
              <a:rPr lang="de-DE" sz="4000" dirty="0">
                <a:solidFill>
                  <a:srgbClr val="FF0000"/>
                </a:solidFill>
              </a:rPr>
              <a:t>DAS WAHLPFLICHTFACH </a:t>
            </a:r>
          </a:p>
          <a:p>
            <a:r>
              <a:rPr lang="de-DE" sz="4000" dirty="0">
                <a:solidFill>
                  <a:srgbClr val="FF0000"/>
                </a:solidFill>
              </a:rPr>
              <a:t>			     AES</a:t>
            </a:r>
          </a:p>
          <a:p>
            <a:endParaRPr lang="de-DE" sz="4000" dirty="0">
              <a:solidFill>
                <a:srgbClr val="FF0000"/>
              </a:solidFill>
            </a:endParaRPr>
          </a:p>
          <a:p>
            <a:r>
              <a:rPr lang="de-DE" sz="3200" dirty="0"/>
              <a:t>     </a:t>
            </a:r>
            <a:r>
              <a:rPr lang="de-DE" sz="3200" dirty="0">
                <a:solidFill>
                  <a:schemeClr val="accent1"/>
                </a:solidFill>
              </a:rPr>
              <a:t>ALLTAG – ERNÄHRUNG – SOZIALES</a:t>
            </a:r>
          </a:p>
          <a:p>
            <a:endParaRPr lang="de-DE" sz="3200" dirty="0">
              <a:solidFill>
                <a:schemeClr val="accent1"/>
              </a:solidFill>
            </a:endParaRPr>
          </a:p>
          <a:p>
            <a:r>
              <a:rPr lang="de-DE" sz="3200" dirty="0">
                <a:solidFill>
                  <a:schemeClr val="accent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9959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19EB7B-1C4F-4757-9BD3-4722B875617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00125" y="642938"/>
            <a:ext cx="6972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  <a:t>Persönliche Voraussetzungen</a:t>
            </a:r>
            <a:endParaRPr lang="de-DE" sz="4000" dirty="0">
              <a:latin typeface="+mn-lt"/>
              <a:cs typeface="+mn-cs"/>
            </a:endParaRPr>
          </a:p>
        </p:txBody>
      </p:sp>
      <p:sp>
        <p:nvSpPr>
          <p:cNvPr id="24581" name="Rechteck 7"/>
          <p:cNvSpPr>
            <a:spLocks noChangeArrowheads="1"/>
          </p:cNvSpPr>
          <p:nvPr/>
        </p:nvSpPr>
        <p:spPr bwMode="auto">
          <a:xfrm>
            <a:off x="924781" y="1628800"/>
            <a:ext cx="7992888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de-DE" dirty="0">
                <a:solidFill>
                  <a:srgbClr val="FF0000"/>
                </a:solidFill>
                <a:latin typeface="Arial Rounded MT Bold" pitchFamily="34" charset="0"/>
                <a:sym typeface="Wingdings 2" pitchFamily="18" charset="2"/>
              </a:rPr>
              <a:t></a:t>
            </a:r>
            <a:r>
              <a:rPr lang="de-DE" dirty="0">
                <a:solidFill>
                  <a:srgbClr val="333399"/>
                </a:solidFill>
                <a:latin typeface="Arial Rounded MT Bold" pitchFamily="34" charset="0"/>
              </a:rPr>
              <a:t>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„Handwerkliches“ Interesse und Geschick     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(Praxis beinhaltet Kochen und textiles Gestalten)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rgbClr val="FF0000"/>
                </a:solidFill>
                <a:sym typeface="Wingdings 2" pitchFamily="18" charset="2"/>
              </a:rPr>
              <a:t></a:t>
            </a:r>
            <a:r>
              <a:rPr lang="de-DE" sz="2400" dirty="0">
                <a:solidFill>
                  <a:srgbClr val="333399"/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Bereitschaft, sich auch mit theoretischen Themen auseinander zu setzen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de-DE" sz="2400" dirty="0">
                <a:solidFill>
                  <a:srgbClr val="FF0000"/>
                </a:solidFill>
                <a:sym typeface="Wingdings 2" pitchFamily="18" charset="2"/>
              </a:rPr>
              <a:t>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Bereitschaft, praktische Arbeiten zu Hause einzuüben und der Verzehr der selbst hergestellten Speisen vor Ort in der Schule!!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FDB15B-25EA-4406-B82E-E12E5D423E5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  <a:t>Lernbereiche</a:t>
            </a:r>
            <a:endParaRPr lang="de-DE" dirty="0"/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611560" y="1684363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Arial Black" pitchFamily="34" charset="0"/>
              </a:rPr>
              <a:t>Ernährung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2339752" y="2420888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Arial Black" pitchFamily="34" charset="0"/>
              </a:rPr>
              <a:t>Gesundheit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4355976" y="3399854"/>
            <a:ext cx="1440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Arial Black" pitchFamily="34" charset="0"/>
              </a:rPr>
              <a:t>Konsum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5364088" y="4797152"/>
            <a:ext cx="32403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Arial Black" pitchFamily="34" charset="0"/>
              </a:rPr>
              <a:t>Lebensbewältigung und </a:t>
            </a:r>
          </a:p>
          <a:p>
            <a:r>
              <a:rPr lang="de-DE" dirty="0">
                <a:solidFill>
                  <a:schemeClr val="accent1"/>
                </a:solidFill>
                <a:latin typeface="Arial Black" pitchFamily="34" charset="0"/>
              </a:rPr>
              <a:t>Lebensgestaltung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5F509D5-D744-4592-9014-CCD649EB7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276872"/>
            <a:ext cx="914479" cy="91447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AF21FDF-7A62-4447-B43E-578002993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068960"/>
            <a:ext cx="914479" cy="91447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972E67F-A65F-4284-B4FD-19AD934F0D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825929"/>
            <a:ext cx="914479" cy="91447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3D320E0-E0B1-40E4-9D03-CA81EBA07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7028" y="5676821"/>
            <a:ext cx="914479" cy="914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6003D3-446D-4DD9-A97C-5E4603D30A5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357188" y="2357438"/>
            <a:ext cx="8572500" cy="36433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FF0000"/>
              </a:buClr>
              <a:buFont typeface="Wingdings 3"/>
              <a:buNone/>
              <a:defRPr/>
            </a:pPr>
            <a:r>
              <a:rPr lang="de-DE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79512" y="214313"/>
            <a:ext cx="8964488" cy="18303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  <a:t>Themen aus dem Lernbereich</a:t>
            </a:r>
            <a:r>
              <a:rPr lang="de-DE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  <a:t> </a:t>
            </a:r>
            <a:br>
              <a:rPr lang="de-DE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</a:br>
            <a:r>
              <a:rPr lang="de-DE" sz="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</a:rPr>
              <a:t>Ernährung</a:t>
            </a:r>
            <a:r>
              <a:rPr lang="de-DE" sz="4000" dirty="0">
                <a:solidFill>
                  <a:schemeClr val="accent4"/>
                </a:solidFill>
              </a:rPr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1497058-C6B6-4675-9CCB-43AC0087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49" y="2069876"/>
            <a:ext cx="2196809" cy="62766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D9DBD73-6F10-49B8-9FF9-8BFD0D027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49" y="3827292"/>
            <a:ext cx="2054767" cy="89007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8B83F27-CD32-4361-A0BE-3F335205C1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1242" y="4590928"/>
            <a:ext cx="2416725" cy="43554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C7CB5E1-9BF5-4E6C-9C6B-9FF8F54F83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28" y="2132856"/>
            <a:ext cx="2403839" cy="655593"/>
          </a:xfrm>
          <a:prstGeom prst="rect">
            <a:avLst/>
          </a:prstGeom>
        </p:spPr>
      </p:pic>
      <p:pic>
        <p:nvPicPr>
          <p:cNvPr id="21" name="Grafik 20" descr="Burger und Getränk">
            <a:extLst>
              <a:ext uri="{FF2B5EF4-FFF2-40B4-BE49-F238E27FC236}">
                <a16:creationId xmlns:a16="http://schemas.microsoft.com/office/drawing/2014/main" id="{661D6D99-33FE-485F-9B77-1C98499B8F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9038" y="2608240"/>
            <a:ext cx="914400" cy="914400"/>
          </a:xfrm>
          <a:prstGeom prst="rect">
            <a:avLst/>
          </a:prstGeom>
        </p:spPr>
      </p:pic>
      <p:pic>
        <p:nvPicPr>
          <p:cNvPr id="23" name="Grafik 22" descr="Taco">
            <a:extLst>
              <a:ext uri="{FF2B5EF4-FFF2-40B4-BE49-F238E27FC236}">
                <a16:creationId xmlns:a16="http://schemas.microsoft.com/office/drawing/2014/main" id="{9A16811F-F9EF-43B7-889A-C5C39199A6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14032" y="4819391"/>
            <a:ext cx="914400" cy="914400"/>
          </a:xfrm>
          <a:prstGeom prst="rect">
            <a:avLst/>
          </a:prstGeom>
        </p:spPr>
      </p:pic>
      <p:pic>
        <p:nvPicPr>
          <p:cNvPr id="25" name="Grafik 24" descr="Obstschüssel">
            <a:extLst>
              <a:ext uri="{FF2B5EF4-FFF2-40B4-BE49-F238E27FC236}">
                <a16:creationId xmlns:a16="http://schemas.microsoft.com/office/drawing/2014/main" id="{57933C1C-2598-43D8-B6C9-80AB4EBDED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32240" y="2729310"/>
            <a:ext cx="914400" cy="914400"/>
          </a:xfrm>
          <a:prstGeom prst="rect">
            <a:avLst/>
          </a:prstGeom>
        </p:spPr>
      </p:pic>
      <p:pic>
        <p:nvPicPr>
          <p:cNvPr id="27" name="Grafik 26" descr="Koch">
            <a:extLst>
              <a:ext uri="{FF2B5EF4-FFF2-40B4-BE49-F238E27FC236}">
                <a16:creationId xmlns:a16="http://schemas.microsoft.com/office/drawing/2014/main" id="{83774C51-8431-4F40-AE0D-C4390ABDB3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76256" y="5068242"/>
            <a:ext cx="914400" cy="914400"/>
          </a:xfrm>
          <a:prstGeom prst="rect">
            <a:avLst/>
          </a:prstGeom>
        </p:spPr>
      </p:pic>
      <p:pic>
        <p:nvPicPr>
          <p:cNvPr id="29" name="Grafik 28" descr="Gedeck">
            <a:extLst>
              <a:ext uri="{FF2B5EF4-FFF2-40B4-BE49-F238E27FC236}">
                <a16:creationId xmlns:a16="http://schemas.microsoft.com/office/drawing/2014/main" id="{D7C9DD97-B83D-4D52-920C-1D7988BD448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14800" y="34290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E3E36-363C-44B9-BB6A-48726D8DC16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7884368" cy="23244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de-DE" dirty="0"/>
            </a:br>
            <a:endParaRPr lang="de-DE" dirty="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79512" y="214313"/>
            <a:ext cx="8964488" cy="183038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Themen aus dem Lernbereich</a:t>
            </a:r>
            <a:endParaRPr lang="de-DE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abel Ult B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  <a:ea typeface="+mj-ea"/>
                <a:cs typeface="+mj-cs"/>
              </a:rPr>
              <a:t>G</a:t>
            </a:r>
            <a:r>
              <a:rPr kumimoji="0" lang="de-DE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esundheit</a:t>
            </a: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003704F-9B2F-46AC-A94A-F275FAD22A36}"/>
              </a:ext>
            </a:extLst>
          </p:cNvPr>
          <p:cNvSpPr txBox="1"/>
          <p:nvPr/>
        </p:nvSpPr>
        <p:spPr>
          <a:xfrm>
            <a:off x="6426075" y="2453647"/>
            <a:ext cx="2106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STRESS UND SEINE AUSWIRKUNGEN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3BCFC6B-96A3-424E-BEE5-6AA91B7A7AFB}"/>
              </a:ext>
            </a:extLst>
          </p:cNvPr>
          <p:cNvSpPr txBox="1"/>
          <p:nvPr/>
        </p:nvSpPr>
        <p:spPr>
          <a:xfrm>
            <a:off x="6372200" y="4520927"/>
            <a:ext cx="2339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STRESSBEWÄLTIGUNG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00B4FB2-EEC5-4839-A1BF-8FE83EE474F9}"/>
              </a:ext>
            </a:extLst>
          </p:cNvPr>
          <p:cNvSpPr txBox="1"/>
          <p:nvPr/>
        </p:nvSpPr>
        <p:spPr>
          <a:xfrm>
            <a:off x="536947" y="44701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MENTALE, KÖRPERLICHE, SOZIALE GESUNDHEIT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0EB8677-7BE5-4328-A40E-A4FA66B7A1B2}"/>
              </a:ext>
            </a:extLst>
          </p:cNvPr>
          <p:cNvSpPr txBox="1"/>
          <p:nvPr/>
        </p:nvSpPr>
        <p:spPr>
          <a:xfrm>
            <a:off x="557287" y="243772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GESUNDE LEBENSFÜHRUNG</a:t>
            </a:r>
          </a:p>
        </p:txBody>
      </p:sp>
      <p:pic>
        <p:nvPicPr>
          <p:cNvPr id="10" name="Grafik 9" descr="Kopf mit Zahnrädern">
            <a:extLst>
              <a:ext uri="{FF2B5EF4-FFF2-40B4-BE49-F238E27FC236}">
                <a16:creationId xmlns:a16="http://schemas.microsoft.com/office/drawing/2014/main" id="{A186F597-EF03-45C6-A9F6-C07F84A9B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3129555"/>
            <a:ext cx="914400" cy="914400"/>
          </a:xfrm>
          <a:prstGeom prst="rect">
            <a:avLst/>
          </a:prstGeom>
        </p:spPr>
      </p:pic>
      <p:pic>
        <p:nvPicPr>
          <p:cNvPr id="16" name="Grafik 15" descr="Wandern">
            <a:extLst>
              <a:ext uri="{FF2B5EF4-FFF2-40B4-BE49-F238E27FC236}">
                <a16:creationId xmlns:a16="http://schemas.microsoft.com/office/drawing/2014/main" id="{A21461E5-CC43-4655-9BA8-E279A00019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9910" y="3115816"/>
            <a:ext cx="914400" cy="914400"/>
          </a:xfrm>
          <a:prstGeom prst="rect">
            <a:avLst/>
          </a:prstGeom>
        </p:spPr>
      </p:pic>
      <p:pic>
        <p:nvPicPr>
          <p:cNvPr id="18" name="Grafik 17" descr="Pulsierendes Herz">
            <a:extLst>
              <a:ext uri="{FF2B5EF4-FFF2-40B4-BE49-F238E27FC236}">
                <a16:creationId xmlns:a16="http://schemas.microsoft.com/office/drawing/2014/main" id="{2FAEA2BF-403D-4CA4-AF41-772F93B8E9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62960" y="3060886"/>
            <a:ext cx="914400" cy="914400"/>
          </a:xfrm>
          <a:prstGeom prst="rect">
            <a:avLst/>
          </a:prstGeom>
        </p:spPr>
      </p:pic>
      <p:pic>
        <p:nvPicPr>
          <p:cNvPr id="20" name="Grafik 19" descr="Muskulöser Arm">
            <a:extLst>
              <a:ext uri="{FF2B5EF4-FFF2-40B4-BE49-F238E27FC236}">
                <a16:creationId xmlns:a16="http://schemas.microsoft.com/office/drawing/2014/main" id="{16B8546E-831E-4E13-ADF9-6B3E5FEDFD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47664" y="5069904"/>
            <a:ext cx="914400" cy="914400"/>
          </a:xfrm>
          <a:prstGeom prst="rect">
            <a:avLst/>
          </a:prstGeom>
        </p:spPr>
      </p:pic>
      <p:pic>
        <p:nvPicPr>
          <p:cNvPr id="22" name="Grafik 21" descr="Prost">
            <a:extLst>
              <a:ext uri="{FF2B5EF4-FFF2-40B4-BE49-F238E27FC236}">
                <a16:creationId xmlns:a16="http://schemas.microsoft.com/office/drawing/2014/main" id="{97AB1440-E852-40A5-A94E-216DA9265D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69968" y="5078858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210E0-2DF7-4F4B-B82C-65DCFA3A281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79512" y="214313"/>
            <a:ext cx="8964488" cy="183038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Themen aus dem Lernbereich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 </a:t>
            </a:r>
            <a:endParaRPr lang="de-DE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abel Ult B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Konsum</a:t>
            </a: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63818D0-D10F-482B-9D01-34D1D084EAA1}"/>
              </a:ext>
            </a:extLst>
          </p:cNvPr>
          <p:cNvSpPr txBox="1"/>
          <p:nvPr/>
        </p:nvSpPr>
        <p:spPr>
          <a:xfrm>
            <a:off x="395536" y="259933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NACHHALTIGES HANDELN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B54CA5B-C043-4810-9210-2862D839248F}"/>
              </a:ext>
            </a:extLst>
          </p:cNvPr>
          <p:cNvSpPr txBox="1"/>
          <p:nvPr/>
        </p:nvSpPr>
        <p:spPr>
          <a:xfrm>
            <a:off x="6084168" y="4627295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KAUFENTSCHEIDUNGEN TREFFEN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E166ED7-D599-49A5-8123-DF4EF6AB5162}"/>
              </a:ext>
            </a:extLst>
          </p:cNvPr>
          <p:cNvSpPr txBox="1"/>
          <p:nvPr/>
        </p:nvSpPr>
        <p:spPr>
          <a:xfrm>
            <a:off x="6503309" y="2492896"/>
            <a:ext cx="23469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GLOBALE ZUSAMMENHÄNGE VERSTEHEN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81F8E66-A7CA-41E7-8012-44515AE84111}"/>
              </a:ext>
            </a:extLst>
          </p:cNvPr>
          <p:cNvSpPr txBox="1"/>
          <p:nvPr/>
        </p:nvSpPr>
        <p:spPr>
          <a:xfrm>
            <a:off x="467544" y="458112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GEBRAUCHSWERTERHALTUNG</a:t>
            </a:r>
          </a:p>
        </p:txBody>
      </p:sp>
      <p:pic>
        <p:nvPicPr>
          <p:cNvPr id="9" name="Grafik 8" descr="Offene Hand mit Pflanze">
            <a:extLst>
              <a:ext uri="{FF2B5EF4-FFF2-40B4-BE49-F238E27FC236}">
                <a16:creationId xmlns:a16="http://schemas.microsoft.com/office/drawing/2014/main" id="{55A58CD7-01AC-45DA-8CAA-A88E7D7E8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600" y="3169354"/>
            <a:ext cx="914400" cy="914400"/>
          </a:xfrm>
          <a:prstGeom prst="rect">
            <a:avLst/>
          </a:prstGeom>
        </p:spPr>
      </p:pic>
      <p:pic>
        <p:nvPicPr>
          <p:cNvPr id="14" name="Grafik 13" descr="Einkaufswagen">
            <a:extLst>
              <a:ext uri="{FF2B5EF4-FFF2-40B4-BE49-F238E27FC236}">
                <a16:creationId xmlns:a16="http://schemas.microsoft.com/office/drawing/2014/main" id="{0CD479E3-3E31-4D56-8AC2-C905425F6A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2369" y="5373216"/>
            <a:ext cx="914400" cy="914400"/>
          </a:xfrm>
          <a:prstGeom prst="rect">
            <a:avLst/>
          </a:prstGeom>
        </p:spPr>
      </p:pic>
      <p:pic>
        <p:nvPicPr>
          <p:cNvPr id="16" name="Grafik 15" descr="Verbindungen">
            <a:extLst>
              <a:ext uri="{FF2B5EF4-FFF2-40B4-BE49-F238E27FC236}">
                <a16:creationId xmlns:a16="http://schemas.microsoft.com/office/drawing/2014/main" id="{030106A5-FBB1-484D-9A53-0E903AF6C8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04248" y="3312319"/>
            <a:ext cx="914400" cy="914400"/>
          </a:xfrm>
          <a:prstGeom prst="rect">
            <a:avLst/>
          </a:prstGeom>
        </p:spPr>
      </p:pic>
      <p:pic>
        <p:nvPicPr>
          <p:cNvPr id="18" name="Grafik 17" descr="Hemd">
            <a:extLst>
              <a:ext uri="{FF2B5EF4-FFF2-40B4-BE49-F238E27FC236}">
                <a16:creationId xmlns:a16="http://schemas.microsoft.com/office/drawing/2014/main" id="{06B1C450-B8F0-451B-AEA4-3A067CA5F2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98476" y="5135657"/>
            <a:ext cx="914400" cy="914400"/>
          </a:xfrm>
          <a:prstGeom prst="rect">
            <a:avLst/>
          </a:prstGeom>
        </p:spPr>
      </p:pic>
      <p:pic>
        <p:nvPicPr>
          <p:cNvPr id="20" name="Grafik 19" descr="Münzen">
            <a:extLst>
              <a:ext uri="{FF2B5EF4-FFF2-40B4-BE49-F238E27FC236}">
                <a16:creationId xmlns:a16="http://schemas.microsoft.com/office/drawing/2014/main" id="{2CB75641-9299-4CF6-85FF-5186148329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14800" y="3501008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39A5D-54BC-4081-9540-5B049E79836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79512" y="214313"/>
            <a:ext cx="8964488" cy="183038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Themen aus dem Lernbereich</a:t>
            </a: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 </a:t>
            </a:r>
            <a:b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</a:br>
            <a:r>
              <a:rPr kumimoji="0" lang="de-DE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Lebensbewältigung</a:t>
            </a:r>
            <a:r>
              <a:rPr kumimoji="0" lang="de-DE" sz="4000" b="1" i="0" u="none" strike="noStrike" kern="1200" cap="none" spc="0" normalizeH="0" noProof="0" dirty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Kabel Ult BT" pitchFamily="34" charset="0"/>
                <a:ea typeface="+mj-ea"/>
                <a:cs typeface="+mj-cs"/>
              </a:rPr>
              <a:t> und -gestaltung </a:t>
            </a:r>
            <a:endParaRPr kumimoji="0" lang="de-DE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5D3F6D-0DA6-42A5-850D-5FABD22D447E}"/>
              </a:ext>
            </a:extLst>
          </p:cNvPr>
          <p:cNvSpPr txBox="1"/>
          <p:nvPr/>
        </p:nvSpPr>
        <p:spPr>
          <a:xfrm>
            <a:off x="539552" y="2723207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FINANZEN UND VERSICHERUNGEN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9EC6043-61EE-444D-9C45-208F91D2F950}"/>
              </a:ext>
            </a:extLst>
          </p:cNvPr>
          <p:cNvSpPr txBox="1"/>
          <p:nvPr/>
        </p:nvSpPr>
        <p:spPr>
          <a:xfrm>
            <a:off x="6156176" y="276814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ZUKUNFTSGESTALTUNG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D901BB7-5BA6-45AC-A4FD-8502A265AC72}"/>
              </a:ext>
            </a:extLst>
          </p:cNvPr>
          <p:cNvSpPr txBox="1"/>
          <p:nvPr/>
        </p:nvSpPr>
        <p:spPr>
          <a:xfrm>
            <a:off x="3095836" y="501317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HAUSHALTSENTSCHEIDUNGEN TREFFEN</a:t>
            </a:r>
          </a:p>
        </p:txBody>
      </p:sp>
      <p:pic>
        <p:nvPicPr>
          <p:cNvPr id="9" name="Grafik 8" descr="Aufwärtstrend">
            <a:extLst>
              <a:ext uri="{FF2B5EF4-FFF2-40B4-BE49-F238E27FC236}">
                <a16:creationId xmlns:a16="http://schemas.microsoft.com/office/drawing/2014/main" id="{794DE7C5-C1CD-45BC-B4E5-BFAC86AA6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568" y="3478763"/>
            <a:ext cx="914400" cy="914400"/>
          </a:xfrm>
          <a:prstGeom prst="rect">
            <a:avLst/>
          </a:prstGeom>
        </p:spPr>
      </p:pic>
      <p:pic>
        <p:nvPicPr>
          <p:cNvPr id="12" name="Grafik 11" descr="Haus">
            <a:extLst>
              <a:ext uri="{FF2B5EF4-FFF2-40B4-BE49-F238E27FC236}">
                <a16:creationId xmlns:a16="http://schemas.microsoft.com/office/drawing/2014/main" id="{5C10F784-0E2A-40B7-8638-6260B9020D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4800" y="5445224"/>
            <a:ext cx="914400" cy="914400"/>
          </a:xfrm>
          <a:prstGeom prst="rect">
            <a:avLst/>
          </a:prstGeom>
        </p:spPr>
      </p:pic>
      <p:pic>
        <p:nvPicPr>
          <p:cNvPr id="14" name="Grafik 13" descr="Übertragen">
            <a:extLst>
              <a:ext uri="{FF2B5EF4-FFF2-40B4-BE49-F238E27FC236}">
                <a16:creationId xmlns:a16="http://schemas.microsoft.com/office/drawing/2014/main" id="{D1BBA8BB-071E-49A9-BC60-9E503BBE02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3253906"/>
            <a:ext cx="914400" cy="914400"/>
          </a:xfrm>
          <a:prstGeom prst="rect">
            <a:avLst/>
          </a:prstGeom>
        </p:spPr>
      </p:pic>
      <p:pic>
        <p:nvPicPr>
          <p:cNvPr id="16" name="Grafik 15" descr="Ort">
            <a:extLst>
              <a:ext uri="{FF2B5EF4-FFF2-40B4-BE49-F238E27FC236}">
                <a16:creationId xmlns:a16="http://schemas.microsoft.com/office/drawing/2014/main" id="{D5C1E785-30A7-46A0-A959-078966343A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82182" y="3312319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3F650D00-18F0-804C-BA96-453ED9572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1268" y="1506872"/>
            <a:ext cx="5993262" cy="623789"/>
          </a:xfr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D2D0EC7-B7C9-8A40-82D5-BFFE9C0E8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187" y="2213578"/>
            <a:ext cx="2847528" cy="5533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1BC44EE-E34D-5946-B4A2-BCBD46C0A9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6502" y="2204276"/>
            <a:ext cx="2884568" cy="553366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EA525A0-948A-C948-AB7A-35935ED019BE}"/>
              </a:ext>
            </a:extLst>
          </p:cNvPr>
          <p:cNvSpPr txBox="1"/>
          <p:nvPr/>
        </p:nvSpPr>
        <p:spPr>
          <a:xfrm>
            <a:off x="1479675" y="2996952"/>
            <a:ext cx="2839814" cy="143116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z="165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Wingdings" pitchFamily="2" charset="2"/>
              </a:rPr>
              <a:t>Keine Prüfung im Wahlpflichtfach</a:t>
            </a:r>
          </a:p>
          <a:p>
            <a:pPr marL="214313" indent="-214313">
              <a:buFont typeface="Wingdings" pitchFamily="2" charset="2"/>
              <a:buChar char="à"/>
            </a:pPr>
            <a:endParaRPr lang="de-DE" dirty="0"/>
          </a:p>
          <a:p>
            <a:pPr marL="214313" indent="-214313">
              <a:buFont typeface="Wingdings" pitchFamily="2" charset="2"/>
              <a:buChar char="à"/>
            </a:pPr>
            <a:endParaRPr lang="de-DE" dirty="0"/>
          </a:p>
          <a:p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8B1B10B-22C5-4D4C-A81F-0A87547D04AE}"/>
              </a:ext>
            </a:extLst>
          </p:cNvPr>
          <p:cNvSpPr txBox="1"/>
          <p:nvPr/>
        </p:nvSpPr>
        <p:spPr>
          <a:xfrm>
            <a:off x="4496502" y="2996952"/>
            <a:ext cx="2884568" cy="2631490"/>
          </a:xfrm>
          <a:prstGeom prst="rect">
            <a:avLst/>
          </a:prstGeom>
          <a:solidFill>
            <a:srgbClr val="96CFD9">
              <a:alpha val="56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65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Praktische und mündliche Prüfung</a:t>
            </a:r>
          </a:p>
          <a:p>
            <a:endParaRPr lang="de-DE" sz="165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de-DE" sz="165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Schriftliche Prüfung über </a:t>
            </a:r>
          </a:p>
          <a:p>
            <a:r>
              <a:rPr lang="de-DE" sz="165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90 min</a:t>
            </a:r>
          </a:p>
          <a:p>
            <a:endParaRPr lang="de-DE" sz="165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de-DE" sz="165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Themeninhalte ab Klasse 7-10</a:t>
            </a:r>
          </a:p>
          <a:p>
            <a:endParaRPr lang="de-DE" sz="165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de-DE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6B18718F-1DA3-9A48-A0C4-75276D65E398}"/>
              </a:ext>
            </a:extLst>
          </p:cNvPr>
          <p:cNvCxnSpPr>
            <a:cxnSpLocks/>
          </p:cNvCxnSpPr>
          <p:nvPr/>
        </p:nvCxnSpPr>
        <p:spPr>
          <a:xfrm>
            <a:off x="4414838" y="2213578"/>
            <a:ext cx="0" cy="303481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el 1">
            <a:extLst>
              <a:ext uri="{FF2B5EF4-FFF2-40B4-BE49-F238E27FC236}">
                <a16:creationId xmlns:a16="http://schemas.microsoft.com/office/drawing/2014/main" id="{0DCA39A5-950C-4A48-AFE8-F53D7F603527}"/>
              </a:ext>
            </a:extLst>
          </p:cNvPr>
          <p:cNvSpPr txBox="1">
            <a:spLocks/>
          </p:cNvSpPr>
          <p:nvPr/>
        </p:nvSpPr>
        <p:spPr>
          <a:xfrm>
            <a:off x="179512" y="263522"/>
            <a:ext cx="9073008" cy="94803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de-DE" dirty="0"/>
              <a:t>Infos zur AES Abschlussprüfung</a:t>
            </a:r>
          </a:p>
        </p:txBody>
      </p:sp>
    </p:spTree>
    <p:extLst>
      <p:ext uri="{BB962C8B-B14F-4D97-AF65-F5344CB8AC3E}">
        <p14:creationId xmlns:p14="http://schemas.microsoft.com/office/powerpoint/2010/main" val="288342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8AC9144-9A0D-ED45-96DD-8B943BCB8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b="1" dirty="0"/>
          </a:p>
          <a:p>
            <a:r>
              <a:rPr lang="de-DE" sz="2000" b="1" dirty="0"/>
              <a:t>Teil 1: </a:t>
            </a:r>
            <a:r>
              <a:rPr lang="de-DE" sz="2000" b="1" dirty="0">
                <a:solidFill>
                  <a:srgbClr val="C00000"/>
                </a:solidFill>
              </a:rPr>
              <a:t>Praktischer Teil</a:t>
            </a:r>
          </a:p>
          <a:p>
            <a:pPr marL="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	</a:t>
            </a:r>
          </a:p>
          <a:p>
            <a:pPr marL="0" indent="0">
              <a:buNone/>
            </a:pPr>
            <a:r>
              <a:rPr lang="de-DE" sz="2000" b="1" dirty="0">
                <a:sym typeface="Wingdings" pitchFamily="2" charset="2"/>
              </a:rPr>
              <a:t>	</a:t>
            </a:r>
            <a:r>
              <a:rPr lang="de-DE" sz="2000" dirty="0"/>
              <a:t>Durchführung, Vergleichstest und Dokumentation </a:t>
            </a:r>
          </a:p>
          <a:p>
            <a:pPr marL="0" indent="0">
              <a:buNone/>
            </a:pPr>
            <a:r>
              <a:rPr lang="de-DE" sz="2000" b="1" dirty="0"/>
              <a:t>				</a:t>
            </a:r>
            <a:r>
              <a:rPr lang="de-DE" sz="2000" dirty="0"/>
              <a:t>(6-9 Unterrichtsstunden)</a:t>
            </a:r>
          </a:p>
          <a:p>
            <a:endParaRPr lang="de-DE" sz="2000" b="1" dirty="0"/>
          </a:p>
          <a:p>
            <a:endParaRPr lang="de-DE" sz="2000" b="1" dirty="0"/>
          </a:p>
          <a:p>
            <a:r>
              <a:rPr lang="de-DE" sz="2000" b="1" dirty="0"/>
              <a:t>Teil 2: </a:t>
            </a:r>
            <a:r>
              <a:rPr lang="de-DE" sz="2000" b="1" dirty="0">
                <a:solidFill>
                  <a:srgbClr val="C00000"/>
                </a:solidFill>
              </a:rPr>
              <a:t>Prüfungsgespräch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>
                <a:sym typeface="Wingdings" pitchFamily="2" charset="2"/>
              </a:rPr>
              <a:t>	 </a:t>
            </a:r>
            <a:r>
              <a:rPr lang="de-DE" sz="2000" dirty="0"/>
              <a:t>Präsentation und Reflexion der Durchführung der   	Praxis, Abprüfen von theoretischem Grundlagenwissen</a:t>
            </a:r>
          </a:p>
          <a:p>
            <a:pPr marL="0" indent="0">
              <a:buNone/>
            </a:pPr>
            <a:r>
              <a:rPr lang="de-DE" sz="2000" b="1" dirty="0"/>
              <a:t>	</a:t>
            </a:r>
            <a:r>
              <a:rPr lang="de-DE" sz="2000" dirty="0"/>
              <a:t>	(7,5 Minuten plus 7,5 Minuten =15 Minuten)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C5DC1E8-D368-2F43-A3AB-FA11A2D6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praktische Prüfung in Klasse 10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0E9BDB-FC63-884A-A89F-3378E21A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58ED7-397A-4DBB-AB22-C86FBD2A3ED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81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885AD7-703F-4F2F-8CC7-C3A06161465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60528" y="47667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  <a:cs typeface="+mn-cs"/>
              </a:rPr>
              <a:t>            Rahmenbedingungen im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abel Ult BT" pitchFamily="34" charset="0"/>
                <a:cs typeface="+mn-cs"/>
              </a:rPr>
              <a:t>                   Wahlpflichtfach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4000" dirty="0">
              <a:latin typeface="+mn-lt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592" y="2348880"/>
            <a:ext cx="8795940" cy="2874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de-DE" sz="2400" dirty="0">
                <a:solidFill>
                  <a:srgbClr val="FF0000"/>
                </a:solidFill>
                <a:latin typeface="Arial Rounded MT Bold" pitchFamily="34" charset="0"/>
                <a:sym typeface="Wingdings 2" pitchFamily="18" charset="2"/>
              </a:rPr>
              <a:t>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AES ist Hauptfach wie M, D, 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de-DE" sz="2400" dirty="0">
                <a:solidFill>
                  <a:srgbClr val="FF0000"/>
                </a:solidFill>
                <a:latin typeface="Arial Rounded MT Bold" pitchFamily="34" charset="0"/>
                <a:sym typeface="Wingdings 2" pitchFamily="18" charset="2"/>
              </a:rPr>
              <a:t>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Fachwechsel ist in der Regel nicht möglich!!!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de-DE" sz="2400" dirty="0">
                <a:solidFill>
                  <a:srgbClr val="FF0000"/>
                </a:solidFill>
                <a:latin typeface="Arial Rounded MT Bold" pitchFamily="34" charset="0"/>
                <a:sym typeface="Wingdings 2" pitchFamily="18" charset="2"/>
              </a:rPr>
              <a:t> 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3- stündiger Unterricht/Woche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243</Words>
  <Application>Microsoft Office PowerPoint</Application>
  <PresentationFormat>Bildschirmpräsentation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Deimos</vt:lpstr>
      <vt:lpstr>PowerPoint-Präsentation</vt:lpstr>
      <vt:lpstr>Lernbereiche</vt:lpstr>
      <vt:lpstr>Themen aus dem Lernbereich  Ernährung </vt:lpstr>
      <vt:lpstr> </vt:lpstr>
      <vt:lpstr>PowerPoint-Präsentation</vt:lpstr>
      <vt:lpstr>PowerPoint-Präsentation</vt:lpstr>
      <vt:lpstr>PowerPoint-Präsentation</vt:lpstr>
      <vt:lpstr>Die praktische Prüfung in Klasse 10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Fach MENSCH UND UMWELT</dc:title>
  <dc:creator>Anke Hirschkorn</dc:creator>
  <cp:lastModifiedBy>Jennifer Kleinschmidt</cp:lastModifiedBy>
  <cp:revision>104</cp:revision>
  <dcterms:created xsi:type="dcterms:W3CDTF">2010-02-17T17:56:03Z</dcterms:created>
  <dcterms:modified xsi:type="dcterms:W3CDTF">2023-06-14T16:10:50Z</dcterms:modified>
</cp:coreProperties>
</file>